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71" r:id="rId12"/>
    <p:sldId id="272" r:id="rId13"/>
    <p:sldId id="275" r:id="rId14"/>
    <p:sldId id="287" r:id="rId15"/>
    <p:sldId id="274" r:id="rId16"/>
    <p:sldId id="273" r:id="rId17"/>
    <p:sldId id="276" r:id="rId18"/>
    <p:sldId id="277" r:id="rId19"/>
    <p:sldId id="278" r:id="rId20"/>
    <p:sldId id="279" r:id="rId21"/>
    <p:sldId id="280" r:id="rId22"/>
    <p:sldId id="284" r:id="rId23"/>
    <p:sldId id="285" r:id="rId24"/>
    <p:sldId id="286" r:id="rId25"/>
    <p:sldId id="282" r:id="rId26"/>
    <p:sldId id="299" r:id="rId27"/>
    <p:sldId id="300" r:id="rId28"/>
    <p:sldId id="301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16C"/>
    <a:srgbClr val="820704"/>
    <a:srgbClr val="5B9BD5"/>
    <a:srgbClr val="FDFDFD"/>
    <a:srgbClr val="840B08"/>
    <a:srgbClr val="740803"/>
    <a:srgbClr val="3E476C"/>
    <a:srgbClr val="2F3B6C"/>
    <a:srgbClr val="232B4B"/>
    <a:srgbClr val="FFF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Luciano-0/AIMovemen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437515" y="5020310"/>
            <a:ext cx="11316335" cy="1060450"/>
          </a:xfrm>
        </p:spPr>
        <p:txBody>
          <a:bodyPr/>
          <a:p>
            <a:pPr algn="l"/>
            <a:r>
              <a:rPr lang="zh-CN" altLang="en-US" sz="5000" b="1">
                <a:solidFill>
                  <a:srgbClr val="38416C"/>
                </a:solidFill>
                <a:latin typeface="黑体" charset="0"/>
                <a:ea typeface="黑体" charset="0"/>
              </a:rPr>
              <a:t>游戏智能体的移动</a:t>
            </a:r>
            <a:endParaRPr lang="zh-CN" altLang="en-US" sz="5000" b="1">
              <a:solidFill>
                <a:srgbClr val="38416C"/>
              </a:solidFill>
              <a:latin typeface="黑体" charset="0"/>
              <a:ea typeface="黑体" charset="0"/>
            </a:endParaRPr>
          </a:p>
        </p:txBody>
      </p:sp>
      <p:pic>
        <p:nvPicPr>
          <p:cNvPr id="9" name="图片 8" descr="pexels-pixabay-357140"/>
          <p:cNvPicPr>
            <a:picLocks noChangeAspect="1"/>
          </p:cNvPicPr>
          <p:nvPr/>
        </p:nvPicPr>
        <p:blipFill>
          <a:blip r:embed="rId1"/>
          <a:srcRect t="32076" b="-572"/>
          <a:stretch>
            <a:fillRect/>
          </a:stretch>
        </p:blipFill>
        <p:spPr>
          <a:xfrm>
            <a:off x="438150" y="417830"/>
            <a:ext cx="11316335" cy="43040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67345" y="5982335"/>
            <a:ext cx="3787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——俞奇能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150" y="5808345"/>
            <a:ext cx="5634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rgbClr val="820704"/>
                </a:solidFill>
              </a:rPr>
              <a:t>The </a:t>
            </a:r>
            <a:r>
              <a:rPr lang="en-US" altLang="zh-CN" b="1">
                <a:solidFill>
                  <a:srgbClr val="820704"/>
                </a:solidFill>
              </a:rPr>
              <a:t>M</a:t>
            </a:r>
            <a:r>
              <a:rPr lang="zh-CN" altLang="en-US" b="1">
                <a:solidFill>
                  <a:srgbClr val="820704"/>
                </a:solidFill>
              </a:rPr>
              <a:t>ovement of the </a:t>
            </a:r>
            <a:r>
              <a:rPr lang="en-US" altLang="zh-CN" b="1">
                <a:solidFill>
                  <a:srgbClr val="820704"/>
                </a:solidFill>
              </a:rPr>
              <a:t>I</a:t>
            </a:r>
            <a:r>
              <a:rPr lang="zh-CN" altLang="en-US" b="1">
                <a:solidFill>
                  <a:srgbClr val="820704"/>
                </a:solidFill>
              </a:rPr>
              <a:t>ntelligent </a:t>
            </a:r>
            <a:r>
              <a:rPr lang="en-US" altLang="zh-CN" b="1">
                <a:solidFill>
                  <a:srgbClr val="820704"/>
                </a:solidFill>
              </a:rPr>
              <a:t>B</a:t>
            </a:r>
            <a:r>
              <a:rPr lang="zh-CN" altLang="en-US" b="1">
                <a:solidFill>
                  <a:srgbClr val="820704"/>
                </a:solidFill>
              </a:rPr>
              <a:t>ody in the </a:t>
            </a:r>
            <a:r>
              <a:rPr lang="en-US" altLang="zh-CN" b="1">
                <a:solidFill>
                  <a:srgbClr val="820704"/>
                </a:solidFill>
              </a:rPr>
              <a:t>G</a:t>
            </a:r>
            <a:r>
              <a:rPr lang="zh-CN" altLang="en-US" b="1">
                <a:solidFill>
                  <a:srgbClr val="820704"/>
                </a:solidFill>
              </a:rPr>
              <a:t>ame</a:t>
            </a:r>
            <a:endParaRPr lang="zh-CN" altLang="en-US" b="1">
              <a:solidFill>
                <a:srgbClr val="82070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2177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追逐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-Pursuit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pic>
        <p:nvPicPr>
          <p:cNvPr id="5" name="图片 4" descr="ezgif-7-50d90fbb5e2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7995" y="984250"/>
            <a:ext cx="3973830" cy="4888865"/>
          </a:xfrm>
          <a:prstGeom prst="rect">
            <a:avLst/>
          </a:prstGeom>
        </p:spPr>
      </p:pic>
      <p:pic>
        <p:nvPicPr>
          <p:cNvPr id="6" name="图片 5" descr="carbon-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" y="1207770"/>
            <a:ext cx="8575675" cy="4442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20796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逃离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-Evade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410970"/>
            <a:ext cx="57454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和追逐类似，只是方向相反，且不用检查是否正面。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5" name="图片 4" descr="carbon-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1766570"/>
            <a:ext cx="9322435" cy="3082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" name="图片 38" descr="ezgif-7-05e9c5abac4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2395" y="406400"/>
            <a:ext cx="6221095" cy="3514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895" y="406400"/>
            <a:ext cx="47917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带偏移的追逐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-Offset Pursuit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定义：</a:t>
            </a:r>
            <a:r>
              <a:rPr lang="zh-CN" altLang="en-US">
                <a:latin typeface="微软雅黑" charset="0"/>
                <a:ea typeface="微软雅黑" charset="0"/>
              </a:rPr>
              <a:t>在追逐的同时保持智能体与目标之间有一个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指定的偏移</a:t>
            </a:r>
            <a:r>
              <a:rPr lang="zh-CN" altLang="en-US">
                <a:latin typeface="微软雅黑" charset="0"/>
                <a:ea typeface="微软雅黑" charset="0"/>
              </a:rPr>
              <a:t>。可用于体育比赛中的盯防、实现战斗编队、空中飞船对接等。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实现思路：</a:t>
            </a:r>
            <a:r>
              <a:rPr lang="zh-CN" altLang="en-US">
                <a:latin typeface="微软雅黑" charset="0"/>
                <a:ea typeface="微软雅黑" charset="0"/>
              </a:rPr>
              <a:t>与追逐类似，需要预测下一个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带偏移的目标位置</a:t>
            </a:r>
            <a:r>
              <a:rPr lang="zh-CN" altLang="en-US">
                <a:latin typeface="微软雅黑" charset="0"/>
                <a:ea typeface="微软雅黑" charset="0"/>
              </a:rPr>
              <a:t>，然后用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Arrive</a:t>
            </a:r>
            <a:r>
              <a:rPr lang="zh-CN" altLang="en-US">
                <a:latin typeface="微软雅黑" charset="0"/>
                <a:ea typeface="微软雅黑" charset="0"/>
              </a:rPr>
              <a:t>接近该位置（不能用Seek）。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 rot="360000">
            <a:off x="775970" y="4060825"/>
            <a:ext cx="1529080" cy="1681480"/>
            <a:chOff x="12843" y="1809"/>
            <a:chExt cx="3041" cy="3009"/>
          </a:xfrm>
        </p:grpSpPr>
        <p:sp>
          <p:nvSpPr>
            <p:cNvPr id="2" name="等腰三角形 1"/>
            <p:cNvSpPr/>
            <p:nvPr/>
          </p:nvSpPr>
          <p:spPr>
            <a:xfrm rot="2700000">
              <a:off x="15445" y="1750"/>
              <a:ext cx="379" cy="498"/>
            </a:xfrm>
            <a:prstGeom prst="triangle">
              <a:avLst/>
            </a:prstGeom>
            <a:solidFill>
              <a:srgbClr val="820704"/>
            </a:solidFill>
            <a:ln>
              <a:solidFill>
                <a:srgbClr val="7408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2640000">
              <a:off x="14147" y="2146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2640000">
              <a:off x="15145" y="2951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2640000">
              <a:off x="12843" y="2621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2640000">
              <a:off x="13819" y="3500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2640000">
              <a:off x="14832" y="4320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44" name="图片 43" descr="carbon-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3569335"/>
            <a:ext cx="9047480" cy="3056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ezgif-7-50c0901241f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8965" y="1094105"/>
            <a:ext cx="5063490" cy="30251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895" y="406400"/>
            <a:ext cx="26130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插入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-Interpose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410970"/>
            <a:ext cx="59899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定义：</a:t>
            </a:r>
            <a:r>
              <a:rPr lang="zh-CN" altLang="en-US">
                <a:latin typeface="微软雅黑" charset="0"/>
                <a:ea typeface="微软雅黑" charset="0"/>
              </a:rPr>
              <a:t>产生一个操控力，控制智能体移动到两个智能体的中点，可以用于运动员截球，保镖保护老板等行为。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实现方法：</a:t>
            </a:r>
            <a:endParaRPr lang="zh-CN" altLang="en-US" b="1">
              <a:solidFill>
                <a:srgbClr val="38416C"/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charset="0"/>
                <a:ea typeface="微软雅黑" charset="0"/>
              </a:rPr>
              <a:t>计算智能体移动到当前两个目标连线中点需要的时间</a:t>
            </a:r>
            <a:r>
              <a:rPr lang="en-US" altLang="zh-CN">
                <a:latin typeface="微软雅黑" charset="0"/>
                <a:ea typeface="微软雅黑" charset="0"/>
              </a:rPr>
              <a:t>t</a:t>
            </a:r>
            <a:r>
              <a:rPr lang="zh-CN" altLang="en-US">
                <a:latin typeface="微软雅黑" charset="0"/>
                <a:ea typeface="微软雅黑" charset="0"/>
              </a:rPr>
              <a:t>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charset="0"/>
                <a:ea typeface="微软雅黑" charset="0"/>
              </a:rPr>
              <a:t>计算</a:t>
            </a:r>
            <a:r>
              <a:rPr lang="en-US" altLang="zh-CN">
                <a:latin typeface="微软雅黑" charset="0"/>
                <a:ea typeface="微软雅黑" charset="0"/>
              </a:rPr>
              <a:t>t</a:t>
            </a:r>
            <a:r>
              <a:rPr lang="zh-CN" altLang="en-US">
                <a:latin typeface="微软雅黑" charset="0"/>
                <a:ea typeface="微软雅黑" charset="0"/>
              </a:rPr>
              <a:t>时间后两个目标所在的位置。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charset="0"/>
                <a:ea typeface="微软雅黑" charset="0"/>
              </a:rPr>
              <a:t>连线中点就是智能体的目标位置，使用</a:t>
            </a:r>
            <a:r>
              <a:rPr lang="en-US" altLang="zh-CN">
                <a:latin typeface="微软雅黑" charset="0"/>
                <a:ea typeface="微软雅黑" charset="0"/>
              </a:rPr>
              <a:t>Arrive</a:t>
            </a:r>
            <a:r>
              <a:rPr lang="zh-CN" altLang="en-US">
                <a:latin typeface="微软雅黑" charset="0"/>
                <a:ea typeface="微软雅黑" charset="0"/>
              </a:rPr>
              <a:t>移向它。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852285" y="1800860"/>
            <a:ext cx="2019300" cy="1494155"/>
            <a:chOff x="13331" y="2835"/>
            <a:chExt cx="3180" cy="2353"/>
          </a:xfrm>
        </p:grpSpPr>
        <p:sp>
          <p:nvSpPr>
            <p:cNvPr id="23" name="等腰三角形 22"/>
            <p:cNvSpPr/>
            <p:nvPr/>
          </p:nvSpPr>
          <p:spPr>
            <a:xfrm rot="20940000">
              <a:off x="15014" y="4750"/>
              <a:ext cx="300" cy="43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等腰三角形 1"/>
            <p:cNvSpPr/>
            <p:nvPr/>
          </p:nvSpPr>
          <p:spPr>
            <a:xfrm rot="1560000">
              <a:off x="13331" y="3882"/>
              <a:ext cx="334" cy="394"/>
            </a:xfrm>
            <a:prstGeom prst="triangle">
              <a:avLst/>
            </a:prstGeom>
            <a:solidFill>
              <a:srgbClr val="820704"/>
            </a:solidFill>
            <a:ln>
              <a:solidFill>
                <a:srgbClr val="7408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20340000">
              <a:off x="16177" y="3656"/>
              <a:ext cx="334" cy="394"/>
            </a:xfrm>
            <a:prstGeom prst="triangle">
              <a:avLst/>
            </a:prstGeom>
            <a:solidFill>
              <a:srgbClr val="820704"/>
            </a:solidFill>
            <a:ln>
              <a:solidFill>
                <a:srgbClr val="7408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>
              <a:stCxn id="2" idx="5"/>
              <a:endCxn id="5" idx="1"/>
            </p:cNvCxnSpPr>
            <p:nvPr/>
          </p:nvCxnSpPr>
          <p:spPr>
            <a:xfrm flipV="1">
              <a:off x="13574" y="3882"/>
              <a:ext cx="2693" cy="234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13574" y="2946"/>
              <a:ext cx="397" cy="99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 flipV="1">
              <a:off x="15899" y="2835"/>
              <a:ext cx="368" cy="84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>
              <a:stCxn id="23" idx="0"/>
            </p:cNvCxnSpPr>
            <p:nvPr/>
          </p:nvCxnSpPr>
          <p:spPr>
            <a:xfrm flipH="1" flipV="1">
              <a:off x="14910" y="4006"/>
              <a:ext cx="212" cy="74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9565640" y="1816735"/>
            <a:ext cx="2019300" cy="1494155"/>
            <a:chOff x="13479" y="6528"/>
            <a:chExt cx="3180" cy="2353"/>
          </a:xfrm>
        </p:grpSpPr>
        <p:sp>
          <p:nvSpPr>
            <p:cNvPr id="10" name="等腰三角形 9"/>
            <p:cNvSpPr/>
            <p:nvPr/>
          </p:nvSpPr>
          <p:spPr>
            <a:xfrm rot="20940000">
              <a:off x="15162" y="8443"/>
              <a:ext cx="300" cy="43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560000">
              <a:off x="13479" y="7575"/>
              <a:ext cx="334" cy="394"/>
            </a:xfrm>
            <a:prstGeom prst="triangle">
              <a:avLst/>
            </a:prstGeom>
            <a:solidFill>
              <a:srgbClr val="820704"/>
            </a:solidFill>
            <a:ln>
              <a:solidFill>
                <a:srgbClr val="7408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20340000">
              <a:off x="16325" y="7349"/>
              <a:ext cx="334" cy="394"/>
            </a:xfrm>
            <a:prstGeom prst="triangle">
              <a:avLst/>
            </a:prstGeom>
            <a:solidFill>
              <a:srgbClr val="820704"/>
            </a:solidFill>
            <a:ln>
              <a:solidFill>
                <a:srgbClr val="7408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4126" y="6557"/>
              <a:ext cx="1919" cy="110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13722" y="6639"/>
              <a:ext cx="397" cy="99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H="1" flipV="1">
              <a:off x="16047" y="6528"/>
              <a:ext cx="368" cy="84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0" idx="0"/>
            </p:cNvCxnSpPr>
            <p:nvPr/>
          </p:nvCxnSpPr>
          <p:spPr>
            <a:xfrm flipH="1" flipV="1">
              <a:off x="15090" y="6629"/>
              <a:ext cx="180" cy="18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 descr="carbon-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" y="3643630"/>
            <a:ext cx="9451340" cy="3214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2326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游荡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-Wander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定义：</a:t>
            </a:r>
            <a:r>
              <a:rPr lang="zh-CN" altLang="en-US">
                <a:latin typeface="微软雅黑" charset="0"/>
                <a:ea typeface="微软雅黑" charset="0"/>
              </a:rPr>
              <a:t>产生一个操控力，使智能体在场景内随机移动。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两个错误（欠优）的思路：</a:t>
            </a:r>
            <a:r>
              <a:rPr lang="zh-CN" altLang="en-US">
                <a:latin typeface="微软雅黑" charset="0"/>
                <a:ea typeface="微软雅黑" charset="0"/>
              </a:rPr>
              <a:t>普通随机算法</a:t>
            </a:r>
            <a:r>
              <a:rPr lang="en-US" altLang="zh-CN">
                <a:latin typeface="微软雅黑" charset="0"/>
                <a:ea typeface="微软雅黑" charset="0"/>
              </a:rPr>
              <a:t>/Perlin</a:t>
            </a:r>
            <a:r>
              <a:rPr lang="zh-CN" altLang="en-US">
                <a:latin typeface="微软雅黑" charset="0"/>
                <a:ea typeface="微软雅黑" charset="0"/>
              </a:rPr>
              <a:t>噪声。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Reynolds的解决方案：</a:t>
            </a:r>
            <a:r>
              <a:rPr lang="zh-CN" altLang="en-US">
                <a:latin typeface="微软雅黑" charset="0"/>
                <a:ea typeface="微软雅黑" charset="0"/>
              </a:rPr>
              <a:t>在智能体前端突出一个圆圈，目标被限制在该圆圈上。每帧给目标添加一个随机的位移，来产生一个随机但连续的操控力。通过控制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圆圈的半径</a:t>
            </a:r>
            <a:r>
              <a:rPr lang="zh-CN" altLang="en-US">
                <a:latin typeface="微软雅黑" charset="0"/>
                <a:ea typeface="微软雅黑" charset="0"/>
              </a:rPr>
              <a:t>、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圆圈到智能体的距离</a:t>
            </a:r>
            <a:r>
              <a:rPr lang="zh-CN" altLang="en-US">
                <a:latin typeface="微软雅黑" charset="0"/>
                <a:ea typeface="微软雅黑" charset="0"/>
              </a:rPr>
              <a:t>以及每帧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随机位移的大小</a:t>
            </a:r>
            <a:r>
              <a:rPr lang="zh-CN" altLang="en-US">
                <a:latin typeface="微软雅黑" charset="0"/>
                <a:ea typeface="微软雅黑" charset="0"/>
              </a:rPr>
              <a:t>，就能产生各种形式的随机运动。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837170" y="1342390"/>
            <a:ext cx="2898775" cy="2339975"/>
            <a:chOff x="11862" y="3021"/>
            <a:chExt cx="4565" cy="3685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11922" y="4307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4055" y="3370"/>
              <a:ext cx="2373" cy="2373"/>
            </a:xfrm>
            <a:prstGeom prst="ellipse">
              <a:avLst/>
            </a:prstGeom>
            <a:noFill/>
            <a:ln w="1905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5595" y="3370"/>
              <a:ext cx="268" cy="268"/>
            </a:xfrm>
            <a:prstGeom prst="ellipse">
              <a:avLst/>
            </a:prstGeom>
            <a:solidFill>
              <a:srgbClr val="840B08"/>
            </a:solidFill>
            <a:ln>
              <a:solidFill>
                <a:srgbClr val="7408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" name="直接箭头连接符 6"/>
            <p:cNvCxnSpPr>
              <a:endCxn id="5" idx="6"/>
            </p:cNvCxnSpPr>
            <p:nvPr/>
          </p:nvCxnSpPr>
          <p:spPr>
            <a:xfrm>
              <a:off x="15227" y="4551"/>
              <a:ext cx="1201" cy="6"/>
            </a:xfrm>
            <a:prstGeom prst="straightConnector1">
              <a:avLst/>
            </a:prstGeom>
            <a:ln w="19050">
              <a:solidFill>
                <a:srgbClr val="5B9BD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11978" y="6091"/>
              <a:ext cx="3263" cy="0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990" y="4557"/>
              <a:ext cx="0" cy="1715"/>
            </a:xfrm>
            <a:prstGeom prst="line">
              <a:avLst/>
            </a:prstGeom>
            <a:ln w="1905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5227" y="4543"/>
              <a:ext cx="0" cy="1715"/>
            </a:xfrm>
            <a:prstGeom prst="line">
              <a:avLst/>
            </a:prstGeom>
            <a:ln w="1905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2772" y="6272"/>
              <a:ext cx="167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latin typeface="微软雅黑" charset="0"/>
                  <a:ea typeface="微软雅黑" charset="0"/>
                  <a:cs typeface="微软雅黑" charset="0"/>
                </a:rPr>
                <a:t>Wander</a:t>
              </a:r>
              <a:r>
                <a:rPr lang="zh-CN" altLang="en-US" sz="1200">
                  <a:latin typeface="微软雅黑" charset="0"/>
                  <a:ea typeface="微软雅黑" charset="0"/>
                  <a:cs typeface="微软雅黑" charset="0"/>
                </a:rPr>
                <a:t>距离</a:t>
              </a:r>
              <a:endParaRPr lang="zh-CN" altLang="en-US" sz="120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390" y="4109"/>
              <a:ext cx="167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latin typeface="微软雅黑" charset="0"/>
                  <a:ea typeface="微软雅黑" charset="0"/>
                  <a:cs typeface="微软雅黑" charset="0"/>
                </a:rPr>
                <a:t>Wander</a:t>
              </a:r>
              <a:r>
                <a:rPr lang="zh-CN" altLang="en-US" sz="1200">
                  <a:latin typeface="微软雅黑" charset="0"/>
                  <a:ea typeface="微软雅黑" charset="0"/>
                  <a:cs typeface="微软雅黑" charset="0"/>
                </a:rPr>
                <a:t>半径</a:t>
              </a:r>
              <a:endParaRPr lang="zh-CN" altLang="en-US" sz="120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595" y="3021"/>
              <a:ext cx="7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微软雅黑" charset="0"/>
                  <a:ea typeface="微软雅黑" charset="0"/>
                  <a:cs typeface="微软雅黑" charset="0"/>
                </a:rPr>
                <a:t>目标</a:t>
              </a:r>
              <a:endParaRPr lang="zh-CN" altLang="en-US" sz="120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cxnSp>
          <p:nvCxnSpPr>
            <p:cNvPr id="15" name="直接箭头连接符 14"/>
            <p:cNvCxnSpPr>
              <a:endCxn id="6" idx="2"/>
            </p:cNvCxnSpPr>
            <p:nvPr/>
          </p:nvCxnSpPr>
          <p:spPr>
            <a:xfrm flipV="1">
              <a:off x="11990" y="3504"/>
              <a:ext cx="3605" cy="1053"/>
            </a:xfrm>
            <a:prstGeom prst="straightConnector1">
              <a:avLst/>
            </a:prstGeom>
            <a:ln w="19050">
              <a:solidFill>
                <a:srgbClr val="5B9BD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960" y="3638"/>
              <a:ext cx="1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微软雅黑" charset="0"/>
                  <a:ea typeface="微软雅黑" charset="0"/>
                  <a:cs typeface="微软雅黑" charset="0"/>
                </a:rPr>
                <a:t>操控力</a:t>
              </a:r>
              <a:endParaRPr lang="zh-CN" altLang="en-US" sz="120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154430" y="4643755"/>
            <a:ext cx="2180590" cy="1871980"/>
            <a:chOff x="1816" y="7643"/>
            <a:chExt cx="3434" cy="2948"/>
          </a:xfrm>
        </p:grpSpPr>
        <p:grpSp>
          <p:nvGrpSpPr>
            <p:cNvPr id="32" name="组合 31"/>
            <p:cNvGrpSpPr/>
            <p:nvPr/>
          </p:nvGrpSpPr>
          <p:grpSpPr>
            <a:xfrm>
              <a:off x="1974" y="7643"/>
              <a:ext cx="3277" cy="2372"/>
              <a:chOff x="12423" y="6756"/>
              <a:chExt cx="3277" cy="2372"/>
            </a:xfrm>
          </p:grpSpPr>
          <p:sp>
            <p:nvSpPr>
              <p:cNvPr id="19" name="等腰三角形 18"/>
              <p:cNvSpPr/>
              <p:nvPr/>
            </p:nvSpPr>
            <p:spPr>
              <a:xfrm rot="5400000">
                <a:off x="13420" y="7693"/>
                <a:ext cx="379" cy="49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2423" y="6756"/>
                <a:ext cx="2373" cy="2373"/>
              </a:xfrm>
              <a:prstGeom prst="ellipse">
                <a:avLst/>
              </a:prstGeom>
              <a:noFill/>
              <a:ln w="19050" cmpd="sng">
                <a:solidFill>
                  <a:schemeClr val="accent1">
                    <a:shade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3963" y="6756"/>
                <a:ext cx="268" cy="268"/>
              </a:xfrm>
              <a:prstGeom prst="ellipse">
                <a:avLst/>
              </a:prstGeom>
              <a:solidFill>
                <a:srgbClr val="840B08"/>
              </a:solidFill>
              <a:ln>
                <a:solidFill>
                  <a:srgbClr val="7408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>
                <a:off x="14231" y="6894"/>
                <a:ext cx="1201" cy="6"/>
              </a:xfrm>
              <a:prstGeom prst="straightConnector1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/>
              <p:cNvSpPr/>
              <p:nvPr/>
            </p:nvSpPr>
            <p:spPr>
              <a:xfrm>
                <a:off x="15432" y="6763"/>
                <a:ext cx="268" cy="268"/>
              </a:xfrm>
              <a:prstGeom prst="ellipse">
                <a:avLst/>
              </a:prstGeom>
              <a:solidFill>
                <a:srgbClr val="840B08"/>
              </a:solidFill>
              <a:ln>
                <a:solidFill>
                  <a:srgbClr val="7408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816" y="10157"/>
              <a:ext cx="268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微软雅黑" charset="0"/>
                  <a:ea typeface="微软雅黑" charset="0"/>
                  <a:cs typeface="微软雅黑" charset="0"/>
                </a:rPr>
                <a:t>给目标加一个随机位移</a:t>
              </a:r>
              <a:endParaRPr lang="zh-CN" altLang="en-US" sz="120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664710" y="4639310"/>
            <a:ext cx="2075180" cy="1867535"/>
            <a:chOff x="5887" y="7650"/>
            <a:chExt cx="3268" cy="2941"/>
          </a:xfrm>
        </p:grpSpPr>
        <p:grpSp>
          <p:nvGrpSpPr>
            <p:cNvPr id="33" name="组合 32"/>
            <p:cNvGrpSpPr/>
            <p:nvPr/>
          </p:nvGrpSpPr>
          <p:grpSpPr>
            <a:xfrm>
              <a:off x="5887" y="7650"/>
              <a:ext cx="3269" cy="2373"/>
              <a:chOff x="12423" y="6756"/>
              <a:chExt cx="3269" cy="2373"/>
            </a:xfrm>
          </p:grpSpPr>
          <p:cxnSp>
            <p:nvCxnSpPr>
              <p:cNvPr id="37" name="直接箭头连接符 36"/>
              <p:cNvCxnSpPr>
                <a:endCxn id="34" idx="1"/>
              </p:cNvCxnSpPr>
              <p:nvPr/>
            </p:nvCxnSpPr>
            <p:spPr>
              <a:xfrm flipH="1">
                <a:off x="13610" y="6984"/>
                <a:ext cx="1786" cy="864"/>
              </a:xfrm>
              <a:prstGeom prst="straightConnector1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等腰三角形 33"/>
              <p:cNvSpPr/>
              <p:nvPr/>
            </p:nvSpPr>
            <p:spPr>
              <a:xfrm rot="5400000">
                <a:off x="13420" y="7693"/>
                <a:ext cx="379" cy="49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2423" y="6756"/>
                <a:ext cx="2373" cy="2373"/>
              </a:xfrm>
              <a:prstGeom prst="ellipse">
                <a:avLst/>
              </a:prstGeom>
              <a:noFill/>
              <a:ln w="19050" cmpd="sng">
                <a:solidFill>
                  <a:schemeClr val="accent1">
                    <a:shade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4509" y="7210"/>
                <a:ext cx="268" cy="268"/>
              </a:xfrm>
              <a:prstGeom prst="ellipse">
                <a:avLst/>
              </a:prstGeom>
              <a:solidFill>
                <a:srgbClr val="840B08"/>
              </a:solidFill>
              <a:ln>
                <a:solidFill>
                  <a:srgbClr val="7408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5424" y="6763"/>
                <a:ext cx="268" cy="268"/>
              </a:xfrm>
              <a:prstGeom prst="ellipse">
                <a:avLst/>
              </a:prstGeom>
              <a:solidFill>
                <a:srgbClr val="840B08"/>
              </a:solidFill>
              <a:ln>
                <a:solidFill>
                  <a:srgbClr val="7408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6209" y="10157"/>
              <a:ext cx="17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微软雅黑" charset="0"/>
                  <a:ea typeface="微软雅黑" charset="0"/>
                  <a:cs typeface="微软雅黑" charset="0"/>
                </a:rPr>
                <a:t>重投影到圆上</a:t>
              </a:r>
              <a:endParaRPr lang="zh-CN" altLang="en-US" sz="120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049260" y="4635500"/>
            <a:ext cx="2456180" cy="1880235"/>
            <a:chOff x="12674" y="7630"/>
            <a:chExt cx="3868" cy="2961"/>
          </a:xfrm>
        </p:grpSpPr>
        <p:cxnSp>
          <p:nvCxnSpPr>
            <p:cNvPr id="40" name="直接箭头连接符 39"/>
            <p:cNvCxnSpPr>
              <a:stCxn id="41" idx="0"/>
            </p:cNvCxnSpPr>
            <p:nvPr/>
          </p:nvCxnSpPr>
          <p:spPr>
            <a:xfrm>
              <a:off x="13173" y="8837"/>
              <a:ext cx="2235" cy="0"/>
            </a:xfrm>
            <a:prstGeom prst="straightConnector1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等腰三角形 40"/>
            <p:cNvSpPr/>
            <p:nvPr/>
          </p:nvSpPr>
          <p:spPr>
            <a:xfrm rot="5400000">
              <a:off x="12734" y="8587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4170" y="7630"/>
              <a:ext cx="2373" cy="2373"/>
            </a:xfrm>
            <a:prstGeom prst="ellipse">
              <a:avLst/>
            </a:prstGeom>
            <a:noFill/>
            <a:ln w="1905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6256" y="8084"/>
              <a:ext cx="268" cy="268"/>
            </a:xfrm>
            <a:prstGeom prst="ellipse">
              <a:avLst/>
            </a:prstGeom>
            <a:solidFill>
              <a:srgbClr val="840B08"/>
            </a:solidFill>
            <a:ln>
              <a:solidFill>
                <a:srgbClr val="7408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3359" y="8837"/>
              <a:ext cx="167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latin typeface="微软雅黑" charset="0"/>
                  <a:ea typeface="微软雅黑" charset="0"/>
                  <a:cs typeface="微软雅黑" charset="0"/>
                </a:rPr>
                <a:t>Wander</a:t>
              </a:r>
              <a:r>
                <a:rPr lang="zh-CN" altLang="en-US" sz="1200">
                  <a:latin typeface="微软雅黑" charset="0"/>
                  <a:ea typeface="微软雅黑" charset="0"/>
                  <a:cs typeface="微软雅黑" charset="0"/>
                </a:rPr>
                <a:t>距离</a:t>
              </a:r>
              <a:endParaRPr lang="zh-CN" altLang="en-US" sz="120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cxnSp>
          <p:nvCxnSpPr>
            <p:cNvPr id="46" name="直接箭头连接符 45"/>
            <p:cNvCxnSpPr>
              <a:endCxn id="43" idx="2"/>
            </p:cNvCxnSpPr>
            <p:nvPr/>
          </p:nvCxnSpPr>
          <p:spPr>
            <a:xfrm flipV="1">
              <a:off x="12793" y="8218"/>
              <a:ext cx="3463" cy="582"/>
            </a:xfrm>
            <a:prstGeom prst="straightConnector1">
              <a:avLst/>
            </a:prstGeom>
            <a:ln w="19050">
              <a:solidFill>
                <a:srgbClr val="5B9BD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14546" y="7908"/>
              <a:ext cx="1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微软雅黑" charset="0"/>
                  <a:ea typeface="微软雅黑" charset="0"/>
                  <a:cs typeface="微软雅黑" charset="0"/>
                </a:rPr>
                <a:t>操控力</a:t>
              </a:r>
              <a:endParaRPr lang="zh-CN" altLang="en-US" sz="120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828" y="10157"/>
              <a:ext cx="359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微软雅黑" charset="0"/>
                  <a:ea typeface="微软雅黑" charset="0"/>
                  <a:cs typeface="微软雅黑" charset="0"/>
                </a:rPr>
                <a:t>将圆整体做</a:t>
              </a:r>
              <a:r>
                <a:rPr lang="en-US" altLang="zh-CN" sz="1200">
                  <a:latin typeface="微软雅黑" charset="0"/>
                  <a:ea typeface="微软雅黑" charset="0"/>
                  <a:cs typeface="微软雅黑" charset="0"/>
                </a:rPr>
                <a:t>Wander</a:t>
              </a:r>
              <a:r>
                <a:rPr lang="zh-CN" altLang="en-US" sz="1200">
                  <a:latin typeface="微软雅黑" charset="0"/>
                  <a:ea typeface="微软雅黑" charset="0"/>
                  <a:cs typeface="微软雅黑" charset="0"/>
                </a:rPr>
                <a:t>距离的偏移</a:t>
              </a:r>
              <a:endParaRPr lang="zh-CN" altLang="en-US" sz="120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图片 23" descr="ezgif-7-8eb03b0523a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9270" y="3323590"/>
            <a:ext cx="4953000" cy="2792095"/>
          </a:xfrm>
          <a:prstGeom prst="rect">
            <a:avLst/>
          </a:prstGeom>
        </p:spPr>
      </p:pic>
      <p:pic>
        <p:nvPicPr>
          <p:cNvPr id="25" name="图片 24" descr="ezgif-7-7bf95b0527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323590"/>
            <a:ext cx="4941570" cy="2785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895" y="406400"/>
            <a:ext cx="2326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游荡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-Wander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7700" y="6322060"/>
            <a:ext cx="44786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charset="0"/>
                <a:ea typeface="微软雅黑" charset="0"/>
              </a:rPr>
              <a:t>Wander Radius=10; Wander Distance=10; Wander Jitter=2</a:t>
            </a:r>
            <a:endParaRPr lang="en-US" altLang="zh-CN" sz="1200">
              <a:latin typeface="微软雅黑" charset="0"/>
              <a:ea typeface="微软雅黑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74385" y="6322060"/>
            <a:ext cx="43834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charset="0"/>
                <a:ea typeface="微软雅黑" charset="0"/>
              </a:rPr>
              <a:t>Wander Radius=3; Wander Distance=0; Wander Jitter=20</a:t>
            </a:r>
            <a:endParaRPr lang="en-US" altLang="zh-CN" sz="1200">
              <a:latin typeface="微软雅黑" charset="0"/>
              <a:ea typeface="微软雅黑" charset="0"/>
            </a:endParaRPr>
          </a:p>
        </p:txBody>
      </p:sp>
      <p:pic>
        <p:nvPicPr>
          <p:cNvPr id="28" name="图片 27" descr="carbon-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" y="820420"/>
            <a:ext cx="10058400" cy="2976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群体行为</a:t>
            </a:r>
            <a:endParaRPr lang="zh-CN" altLang="en-US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邻域：</a:t>
            </a:r>
            <a:r>
              <a:rPr lang="zh-CN" altLang="en-US">
                <a:latin typeface="微软雅黑" charset="0"/>
                <a:ea typeface="微软雅黑" charset="0"/>
              </a:rPr>
              <a:t>在群组中，通常个体的感知范围是有限的，只有在距离自己一定范围内的智能体才能感知到。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可视域：</a:t>
            </a:r>
            <a:r>
              <a:rPr lang="zh-CN" altLang="en-US">
                <a:latin typeface="微软雅黑" charset="0"/>
                <a:ea typeface="微软雅黑" charset="0"/>
              </a:rPr>
              <a:t>更进一步地，可以增加可视域的限制，智能体只能看见一定视角范围内的其他智能体，甚至可以动态调整可视域，来达到更真实的模拟。 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51280" y="4013200"/>
            <a:ext cx="2485390" cy="1864360"/>
            <a:chOff x="2128" y="6320"/>
            <a:chExt cx="3914" cy="2936"/>
          </a:xfrm>
        </p:grpSpPr>
        <p:sp>
          <p:nvSpPr>
            <p:cNvPr id="9" name="等腰三角形 8"/>
            <p:cNvSpPr/>
            <p:nvPr/>
          </p:nvSpPr>
          <p:spPr>
            <a:xfrm rot="2760000">
              <a:off x="4001" y="7539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8" y="6320"/>
              <a:ext cx="3004" cy="2936"/>
            </a:xfrm>
            <a:prstGeom prst="ellipse">
              <a:avLst/>
            </a:prstGeom>
            <a:noFill/>
            <a:ln w="1905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160000">
              <a:off x="4050" y="6564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960000">
              <a:off x="5211" y="8140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9120000">
              <a:off x="3051" y="8174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2760000">
              <a:off x="5604" y="6667"/>
              <a:ext cx="379" cy="498"/>
            </a:xfrm>
            <a:prstGeom prst="triangl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2760000">
              <a:off x="2188" y="7358"/>
              <a:ext cx="379" cy="498"/>
            </a:xfrm>
            <a:prstGeom prst="triangl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985510" y="4119245"/>
            <a:ext cx="2032000" cy="2032000"/>
            <a:chOff x="9128" y="6188"/>
            <a:chExt cx="3200" cy="3200"/>
          </a:xfrm>
        </p:grpSpPr>
        <p:sp>
          <p:nvSpPr>
            <p:cNvPr id="19" name="饼形 18"/>
            <p:cNvSpPr/>
            <p:nvPr/>
          </p:nvSpPr>
          <p:spPr>
            <a:xfrm rot="8340000">
              <a:off x="9128" y="6188"/>
              <a:ext cx="3200" cy="3200"/>
            </a:xfrm>
            <a:prstGeom prst="pie">
              <a:avLst>
                <a:gd name="adj1" fmla="val 6287843"/>
                <a:gd name="adj2" fmla="val 15588475"/>
              </a:avLst>
            </a:prstGeom>
            <a:noFill/>
            <a:ln w="1905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2760000">
              <a:off x="10539" y="7539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160000">
              <a:off x="10588" y="6564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960000">
              <a:off x="11687" y="8106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2940000">
              <a:off x="11687" y="6743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6840000">
              <a:off x="10359" y="8430"/>
              <a:ext cx="379" cy="498"/>
            </a:xfrm>
            <a:prstGeom prst="triangl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760000">
              <a:off x="9331" y="7079"/>
              <a:ext cx="379" cy="498"/>
            </a:xfrm>
            <a:prstGeom prst="triangl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" name="图片 30" descr="carbon-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405" y="2910840"/>
            <a:ext cx="8094980" cy="38233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895" y="406400"/>
            <a:ext cx="28378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分离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-Separation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定义：</a:t>
            </a:r>
            <a:r>
              <a:rPr lang="zh-CN" altLang="en-US">
                <a:latin typeface="微软雅黑" charset="0"/>
                <a:ea typeface="微软雅黑" charset="0"/>
              </a:rPr>
              <a:t>产生一个操控力，使得智能体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远离临近的智能体</a:t>
            </a:r>
            <a:r>
              <a:rPr lang="zh-CN" altLang="en-US">
                <a:latin typeface="微软雅黑" charset="0"/>
                <a:ea typeface="微软雅黑" charset="0"/>
              </a:rPr>
              <a:t>，且这个力的大小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反比于</a:t>
            </a:r>
            <a:r>
              <a:rPr lang="zh-CN" altLang="en-US">
                <a:latin typeface="微软雅黑" charset="0"/>
                <a:ea typeface="微软雅黑" charset="0"/>
              </a:rPr>
              <a:t>两个智能体之间的距离。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结合：</a:t>
            </a:r>
            <a:r>
              <a:rPr lang="zh-CN" altLang="en-US">
                <a:latin typeface="微软雅黑" charset="0"/>
                <a:ea typeface="微软雅黑" charset="0"/>
              </a:rPr>
              <a:t>分离可与其他个体行为结合，形成各种群体行为，如群体追逐、群体靠近、群体远离等。 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117715" y="1362710"/>
            <a:ext cx="4452620" cy="1576070"/>
            <a:chOff x="2829" y="6380"/>
            <a:chExt cx="7012" cy="2482"/>
          </a:xfrm>
        </p:grpSpPr>
        <p:sp>
          <p:nvSpPr>
            <p:cNvPr id="9" name="等腰三角形 8"/>
            <p:cNvSpPr/>
            <p:nvPr/>
          </p:nvSpPr>
          <p:spPr>
            <a:xfrm rot="2760000">
              <a:off x="4001" y="7539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160000">
              <a:off x="3918" y="6678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960000">
              <a:off x="4430" y="7884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9120000">
              <a:off x="3293" y="8018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等腰三角形 1"/>
            <p:cNvSpPr/>
            <p:nvPr/>
          </p:nvSpPr>
          <p:spPr>
            <a:xfrm rot="2760000">
              <a:off x="8196" y="7595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300000">
              <a:off x="8402" y="6364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5700000">
              <a:off x="9402" y="8058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3740000">
              <a:off x="7047" y="8423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右箭头 23"/>
            <p:cNvSpPr/>
            <p:nvPr/>
          </p:nvSpPr>
          <p:spPr>
            <a:xfrm>
              <a:off x="5993" y="7287"/>
              <a:ext cx="470" cy="55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5" name="直接箭头连接符 24"/>
            <p:cNvCxnSpPr>
              <a:stCxn id="5" idx="1"/>
            </p:cNvCxnSpPr>
            <p:nvPr/>
          </p:nvCxnSpPr>
          <p:spPr>
            <a:xfrm flipV="1">
              <a:off x="4101" y="6380"/>
              <a:ext cx="0" cy="453"/>
            </a:xfrm>
            <a:prstGeom prst="straightConnector1">
              <a:avLst/>
            </a:prstGeom>
            <a:ln w="19050" cmpd="sng">
              <a:solidFill>
                <a:srgbClr val="5B9BD5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4715" y="8166"/>
              <a:ext cx="744" cy="48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7" idx="5"/>
            </p:cNvCxnSpPr>
            <p:nvPr/>
          </p:nvCxnSpPr>
          <p:spPr>
            <a:xfrm flipH="1">
              <a:off x="2829" y="8311"/>
              <a:ext cx="570" cy="31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2701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队列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-Alignment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定义：</a:t>
            </a:r>
            <a:r>
              <a:rPr lang="zh-CN" altLang="en-US">
                <a:latin typeface="微软雅黑" charset="0"/>
                <a:ea typeface="微软雅黑" charset="0"/>
              </a:rPr>
              <a:t>智能体企图与邻域中的智能体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保持一致的方向</a:t>
            </a:r>
            <a:r>
              <a:rPr lang="zh-CN" altLang="en-US">
                <a:latin typeface="微软雅黑" charset="0"/>
                <a:ea typeface="微软雅黑" charset="0"/>
              </a:rPr>
              <a:t>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预期速度：</a:t>
            </a:r>
            <a:r>
              <a:rPr lang="zh-CN" altLang="en-US">
                <a:latin typeface="微软雅黑" charset="0"/>
                <a:ea typeface="微软雅黑" charset="0"/>
              </a:rPr>
              <a:t>邻域中所有智能体的平均速度。 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可用于模拟马路上汽车的运动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55840" y="1419225"/>
            <a:ext cx="3909695" cy="1165860"/>
            <a:chOff x="11520" y="2504"/>
            <a:chExt cx="6157" cy="1836"/>
          </a:xfrm>
        </p:grpSpPr>
        <p:sp>
          <p:nvSpPr>
            <p:cNvPr id="9" name="等腰三角形 8"/>
            <p:cNvSpPr/>
            <p:nvPr/>
          </p:nvSpPr>
          <p:spPr>
            <a:xfrm rot="2760000">
              <a:off x="12381" y="3305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160000">
              <a:off x="12298" y="2444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960000">
              <a:off x="12942" y="3825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9120000">
              <a:off x="11520" y="3842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等腰三角形 1"/>
            <p:cNvSpPr/>
            <p:nvPr/>
          </p:nvSpPr>
          <p:spPr>
            <a:xfrm rot="2760000">
              <a:off x="16576" y="3361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300000">
              <a:off x="16578" y="2536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2580000">
              <a:off x="17299" y="3669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3540000">
              <a:off x="15850" y="3824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右箭头 23"/>
            <p:cNvSpPr/>
            <p:nvPr/>
          </p:nvSpPr>
          <p:spPr>
            <a:xfrm>
              <a:off x="14373" y="3053"/>
              <a:ext cx="470" cy="55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0" name="图片 9" descr="carbon-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2687320"/>
            <a:ext cx="8709660" cy="3839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26015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聚集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-Cohesion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定义：</a:t>
            </a:r>
            <a:r>
              <a:rPr lang="zh-CN" altLang="en-US">
                <a:latin typeface="微软雅黑" charset="0"/>
                <a:ea typeface="微软雅黑" charset="0"/>
              </a:rPr>
              <a:t>智能体试图朝向邻域中所有智能体的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质心</a:t>
            </a:r>
            <a:r>
              <a:rPr lang="zh-CN" altLang="en-US">
                <a:latin typeface="微软雅黑" charset="0"/>
                <a:ea typeface="微软雅黑" charset="0"/>
              </a:rPr>
              <a:t>移动。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实现思路：</a:t>
            </a:r>
            <a:r>
              <a:rPr lang="zh-CN" altLang="en-US">
                <a:latin typeface="微软雅黑" charset="0"/>
                <a:ea typeface="微软雅黑" charset="0"/>
              </a:rPr>
              <a:t>求邻域的质心并靠近（</a:t>
            </a:r>
            <a:r>
              <a:rPr lang="en-US" altLang="zh-CN">
                <a:latin typeface="微软雅黑" charset="0"/>
                <a:ea typeface="微软雅黑" charset="0"/>
              </a:rPr>
              <a:t>Seek</a:t>
            </a:r>
            <a:r>
              <a:rPr lang="zh-CN" altLang="en-US">
                <a:latin typeface="微软雅黑" charset="0"/>
                <a:ea typeface="微软雅黑" charset="0"/>
              </a:rPr>
              <a:t>）。 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143750" y="1062990"/>
            <a:ext cx="4243070" cy="1346835"/>
            <a:chOff x="11058" y="2212"/>
            <a:chExt cx="6682" cy="2121"/>
          </a:xfrm>
        </p:grpSpPr>
        <p:sp>
          <p:nvSpPr>
            <p:cNvPr id="9" name="等腰三角形 8"/>
            <p:cNvSpPr/>
            <p:nvPr/>
          </p:nvSpPr>
          <p:spPr>
            <a:xfrm rot="2760000">
              <a:off x="12381" y="3305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160000">
              <a:off x="12144" y="2152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960000">
              <a:off x="13215" y="3835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9120000">
              <a:off x="11058" y="3667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等腰三角形 1"/>
            <p:cNvSpPr/>
            <p:nvPr/>
          </p:nvSpPr>
          <p:spPr>
            <a:xfrm rot="2760000">
              <a:off x="16576" y="3234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8820000">
              <a:off x="16271" y="2613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8060000">
              <a:off x="17301" y="3501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3540000">
              <a:off x="15850" y="3689"/>
              <a:ext cx="379" cy="49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右箭头 23"/>
            <p:cNvSpPr/>
            <p:nvPr/>
          </p:nvSpPr>
          <p:spPr>
            <a:xfrm>
              <a:off x="14373" y="3053"/>
              <a:ext cx="470" cy="55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 descr="carbon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" y="2585720"/>
            <a:ext cx="9221470" cy="398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56895" y="1991995"/>
            <a:ext cx="217932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基本定义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运动模型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移动行为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优化方法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6895" y="423545"/>
            <a:ext cx="10985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38416C"/>
                </a:solidFill>
                <a:latin typeface="黑体" charset="0"/>
                <a:ea typeface="黑体" charset="0"/>
              </a:rPr>
              <a:t>目录</a:t>
            </a:r>
            <a:endParaRPr lang="zh-CN" altLang="en-US" sz="3600" b="1">
              <a:solidFill>
                <a:srgbClr val="38416C"/>
              </a:solidFill>
              <a:latin typeface="黑体" charset="0"/>
              <a:ea typeface="黑体" charset="0"/>
            </a:endParaRPr>
          </a:p>
        </p:txBody>
      </p:sp>
      <p:pic>
        <p:nvPicPr>
          <p:cNvPr id="6" name="图片 5" descr="R-C.4a647ccdaf5db1bb8f60de2e14904c91"/>
          <p:cNvPicPr>
            <a:picLocks noChangeAspect="1"/>
          </p:cNvPicPr>
          <p:nvPr/>
        </p:nvPicPr>
        <p:blipFill>
          <a:blip r:embed="rId1"/>
          <a:srcRect l="22140" r="22973"/>
          <a:stretch>
            <a:fillRect/>
          </a:stretch>
        </p:blipFill>
        <p:spPr>
          <a:xfrm>
            <a:off x="6096000" y="835025"/>
            <a:ext cx="5062855" cy="5188585"/>
          </a:xfrm>
          <a:prstGeom prst="rect">
            <a:avLst/>
          </a:prstGeom>
          <a:effectLst>
            <a:outerShdw blurRad="279400" dist="88900" dir="2700000" algn="tl" rotWithShape="0">
              <a:prstClr val="black">
                <a:alpha val="48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 descr="æªå½å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191365" cy="6857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895" y="406400"/>
            <a:ext cx="2444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群集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-Flocking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鸟群算法（</a:t>
            </a:r>
            <a:r>
              <a:rPr lang="en-US" altLang="zh-CN" b="1">
                <a:solidFill>
                  <a:srgbClr val="38416C"/>
                </a:solidFill>
                <a:latin typeface="微软雅黑" charset="0"/>
                <a:ea typeface="微软雅黑" charset="0"/>
              </a:rPr>
              <a:t>Boids</a:t>
            </a: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）：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Reynolds提出将分离、队列、聚集三种群体行为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  <a:sym typeface="+mn-ea"/>
              </a:rPr>
              <a:t>以一定权重组合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，就能模拟各种群集的移动，如：鸟群、鱼群、羊群等。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特点：</a:t>
            </a:r>
            <a:r>
              <a:rPr lang="zh-CN" altLang="en-US">
                <a:latin typeface="微软雅黑" charset="0"/>
                <a:ea typeface="微软雅黑" charset="0"/>
              </a:rPr>
              <a:t>群集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不需要任何控制中心或</a:t>
            </a:r>
            <a:r>
              <a:rPr lang="en-US" altLang="zh-CN" b="1">
                <a:solidFill>
                  <a:srgbClr val="820704"/>
                </a:solidFill>
                <a:latin typeface="微软雅黑" charset="0"/>
                <a:ea typeface="微软雅黑" charset="0"/>
              </a:rPr>
              <a:t>Leader</a:t>
            </a:r>
            <a:r>
              <a:rPr lang="zh-CN" altLang="en-US">
                <a:latin typeface="微软雅黑" charset="0"/>
                <a:ea typeface="微软雅黑" charset="0"/>
              </a:rPr>
              <a:t>就能实现自发的移动，每个单元都是平等的，受到整体的影响，同时也会影响整体。 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在此基础上可以加入</a:t>
            </a:r>
            <a:r>
              <a:rPr lang="en-US" altLang="zh-CN">
                <a:latin typeface="微软雅黑" charset="0"/>
                <a:ea typeface="微软雅黑" charset="0"/>
              </a:rPr>
              <a:t>Wander</a:t>
            </a:r>
            <a:r>
              <a:rPr lang="zh-CN" altLang="en-US">
                <a:latin typeface="微软雅黑" charset="0"/>
                <a:ea typeface="微软雅黑" charset="0"/>
              </a:rPr>
              <a:t>或</a:t>
            </a:r>
            <a:r>
              <a:rPr lang="en-US" altLang="zh-CN">
                <a:latin typeface="微软雅黑" charset="0"/>
                <a:ea typeface="微软雅黑" charset="0"/>
              </a:rPr>
              <a:t>Seek</a:t>
            </a:r>
            <a:r>
              <a:rPr lang="zh-CN" altLang="en-US">
                <a:latin typeface="微软雅黑" charset="0"/>
                <a:ea typeface="微软雅黑" charset="0"/>
              </a:rPr>
              <a:t>，保证单位掉队时不会停下。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扩展：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为了达到更自然的模拟效果，可以用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Perlin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噪声生成权重，使分离、队列、聚集三种行为的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  <a:sym typeface="+mn-ea"/>
              </a:rPr>
              <a:t>权重随着时间变化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。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组合操控行为</a:t>
            </a:r>
            <a:endParaRPr lang="zh-CN" altLang="en-US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如何加权：</a:t>
            </a:r>
            <a:r>
              <a:rPr lang="zh-CN" altLang="en-US">
                <a:latin typeface="微软雅黑" charset="0"/>
                <a:ea typeface="微软雅黑" charset="0"/>
              </a:rPr>
              <a:t>通常在实际应用过程中，会将多种行为组合起来，通过将操控力加权得到一个合力。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charset="0"/>
                <a:ea typeface="微软雅黑" charset="0"/>
              </a:rPr>
              <a:t>加权截断总和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带优先级的加权截断总和</a:t>
            </a:r>
            <a:endParaRPr lang="zh-CN" altLang="en-US" b="1">
              <a:solidFill>
                <a:srgbClr val="820704"/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带优先级的抖动</a:t>
            </a:r>
            <a:endParaRPr lang="zh-CN" altLang="en-US" b="1">
              <a:solidFill>
                <a:srgbClr val="820704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41014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带优先级的加权截断总和</a:t>
            </a:r>
            <a:endParaRPr lang="zh-CN" altLang="en-US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每个行为都有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优先级</a:t>
            </a:r>
            <a:r>
              <a:rPr lang="zh-CN" altLang="en-US">
                <a:latin typeface="微软雅黑" charset="0"/>
                <a:ea typeface="微软雅黑" charset="0"/>
              </a:rPr>
              <a:t>，按照优先级顺序计算操控力。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每一帧有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可用操控力</a:t>
            </a:r>
            <a:r>
              <a:rPr lang="zh-CN" altLang="en-US">
                <a:latin typeface="微软雅黑" charset="0"/>
                <a:ea typeface="微软雅黑" charset="0"/>
              </a:rPr>
              <a:t>的概念。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计算步骤：</a:t>
            </a:r>
            <a:endParaRPr lang="zh-CN" altLang="en-US" b="1">
              <a:solidFill>
                <a:srgbClr val="38416C"/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charset="0"/>
                <a:ea typeface="微软雅黑" charset="0"/>
              </a:rPr>
              <a:t>计算优先级最高的行为的操控力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charset="0"/>
                <a:ea typeface="微软雅黑" charset="0"/>
              </a:rPr>
              <a:t>若该操控力已将可用操控力用完，则不进行后续运算，直接执行该操控力。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charset="0"/>
                <a:ea typeface="微软雅黑" charset="0"/>
              </a:rPr>
              <a:t>若还有剩余的操控力，则进行下一个优先级行为的计算，计算结果按照最大操控力和剩余操控力的值两者的较小值截断。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charset="0"/>
                <a:ea typeface="微软雅黑" charset="0"/>
              </a:rPr>
              <a:t>以此类推直到可用操控力用完。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922135" y="1371600"/>
            <a:ext cx="3852545" cy="3873500"/>
            <a:chOff x="11188" y="978"/>
            <a:chExt cx="6067" cy="6100"/>
          </a:xfrm>
        </p:grpSpPr>
        <p:sp>
          <p:nvSpPr>
            <p:cNvPr id="2" name="圆角矩形 1"/>
            <p:cNvSpPr/>
            <p:nvPr/>
          </p:nvSpPr>
          <p:spPr>
            <a:xfrm>
              <a:off x="11763" y="2058"/>
              <a:ext cx="1868" cy="7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微软雅黑" charset="0"/>
                  <a:ea typeface="微软雅黑" charset="0"/>
                </a:rPr>
                <a:t>墙体避障</a:t>
              </a:r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1763" y="3138"/>
              <a:ext cx="1868" cy="7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微软雅黑" charset="0"/>
                  <a:ea typeface="微软雅黑" charset="0"/>
                </a:rPr>
                <a:t>分离</a:t>
              </a:r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1763" y="4218"/>
              <a:ext cx="1868" cy="7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微软雅黑" charset="0"/>
                  <a:ea typeface="微软雅黑" charset="0"/>
                </a:rPr>
                <a:t>队列</a:t>
              </a:r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1763" y="5298"/>
              <a:ext cx="1868" cy="70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微软雅黑" charset="0"/>
                  <a:ea typeface="微软雅黑" charset="0"/>
                </a:rPr>
                <a:t>聚集</a:t>
              </a:r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1763" y="6378"/>
              <a:ext cx="1868" cy="70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微软雅黑" charset="0"/>
                  <a:ea typeface="微软雅黑" charset="0"/>
                </a:rPr>
                <a:t>靠近</a:t>
              </a:r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11188" y="2938"/>
              <a:ext cx="0" cy="34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15"/>
            <p:cNvSpPr/>
            <p:nvPr/>
          </p:nvSpPr>
          <p:spPr>
            <a:xfrm>
              <a:off x="14259" y="978"/>
              <a:ext cx="2997" cy="70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可用操控力：</a:t>
              </a:r>
              <a:r>
                <a:rPr lang="en-US" altLang="zh-CN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8</a:t>
              </a:r>
              <a:endPara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336" y="2058"/>
              <a:ext cx="843" cy="70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4</a:t>
              </a:r>
              <a:endPara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5336" y="3138"/>
              <a:ext cx="843" cy="70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3</a:t>
              </a:r>
              <a:endPara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15336" y="4218"/>
              <a:ext cx="843" cy="70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1</a:t>
              </a:r>
              <a:endPara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26765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带优先级的抖动</a:t>
            </a:r>
            <a:endParaRPr lang="zh-CN" altLang="en-US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每个行为都有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优先级和执行概率</a:t>
            </a:r>
            <a:r>
              <a:rPr lang="zh-CN" altLang="en-US">
                <a:latin typeface="微软雅黑" charset="0"/>
                <a:ea typeface="微软雅黑" charset="0"/>
              </a:rPr>
              <a:t>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计算步骤：</a:t>
            </a:r>
            <a:endParaRPr lang="zh-CN" altLang="en-US" b="1">
              <a:solidFill>
                <a:srgbClr val="38416C"/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charset="0"/>
                <a:ea typeface="微软雅黑" charset="0"/>
              </a:rPr>
              <a:t>根据优先级最高行为的执行概率计算是否需要计算该行为的操控力。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charset="0"/>
                <a:ea typeface="微软雅黑" charset="0"/>
              </a:rPr>
              <a:t>如果要求值而且求出的操控力不为零，则直接执行该行为，不考虑其他行为。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微软雅黑" charset="0"/>
                <a:ea typeface="微软雅黑" charset="0"/>
              </a:rPr>
              <a:t>否则继续计算下一优先级的行为，以此类推。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适用于不需要非常精确的情形。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058660" y="1492250"/>
            <a:ext cx="3608070" cy="3873500"/>
            <a:chOff x="11080" y="1867"/>
            <a:chExt cx="5682" cy="6100"/>
          </a:xfrm>
        </p:grpSpPr>
        <p:sp>
          <p:nvSpPr>
            <p:cNvPr id="2" name="圆角矩形 1"/>
            <p:cNvSpPr/>
            <p:nvPr/>
          </p:nvSpPr>
          <p:spPr>
            <a:xfrm>
              <a:off x="11655" y="2947"/>
              <a:ext cx="1868" cy="7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微软雅黑" charset="0"/>
                  <a:ea typeface="微软雅黑" charset="0"/>
                </a:rPr>
                <a:t>墙体避障</a:t>
              </a:r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1655" y="4027"/>
              <a:ext cx="1868" cy="7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微软雅黑" charset="0"/>
                  <a:ea typeface="微软雅黑" charset="0"/>
                </a:rPr>
                <a:t>分离</a:t>
              </a:r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1655" y="5107"/>
              <a:ext cx="1868" cy="7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微软雅黑" charset="0"/>
                  <a:ea typeface="微软雅黑" charset="0"/>
                </a:rPr>
                <a:t>队列</a:t>
              </a:r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1655" y="6187"/>
              <a:ext cx="1868" cy="701"/>
            </a:xfrm>
            <a:prstGeom prst="round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微软雅黑" charset="0"/>
                  <a:ea typeface="微软雅黑" charset="0"/>
                </a:rPr>
                <a:t>聚集</a:t>
              </a:r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1655" y="7267"/>
              <a:ext cx="1868" cy="701"/>
            </a:xfrm>
            <a:prstGeom prst="round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微软雅黑" charset="0"/>
                  <a:ea typeface="微软雅黑" charset="0"/>
                </a:rPr>
                <a:t>靠近</a:t>
              </a:r>
              <a:endParaRPr lang="zh-CN" altLang="en-US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11080" y="3827"/>
              <a:ext cx="0" cy="34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15"/>
            <p:cNvSpPr/>
            <p:nvPr/>
          </p:nvSpPr>
          <p:spPr>
            <a:xfrm>
              <a:off x="14536" y="1867"/>
              <a:ext cx="2226" cy="70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执行概率</a:t>
              </a:r>
              <a:endPara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174" y="2947"/>
              <a:ext cx="940" cy="70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0.9</a:t>
              </a:r>
              <a:endPara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5176" y="4027"/>
              <a:ext cx="940" cy="70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0.8</a:t>
              </a:r>
              <a:endPara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160" y="5107"/>
              <a:ext cx="940" cy="70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0.8</a:t>
              </a:r>
              <a:endPara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5160" y="6187"/>
              <a:ext cx="940" cy="70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0.5</a:t>
              </a:r>
              <a:endPara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5160" y="7267"/>
              <a:ext cx="940" cy="70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0.6</a:t>
              </a:r>
              <a:endParaRPr lang="en-US" altLang="zh-CN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优化方法</a:t>
            </a:r>
            <a:endParaRPr lang="zh-CN" altLang="en-US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尽量使用距离的平方。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若经常需要计算三角函数，可以建立正余弦查询表。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减少不必要的中间结果变量创建，特别是在循环中。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…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网格空间分割</a:t>
            </a:r>
            <a:endParaRPr lang="zh-CN" altLang="en-US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74548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问题：</a:t>
            </a:r>
            <a:r>
              <a:rPr lang="zh-CN" altLang="en-US">
                <a:latin typeface="微软雅黑" charset="0"/>
                <a:ea typeface="微软雅黑" charset="0"/>
              </a:rPr>
              <a:t>在群体移动行为相关的算法中，通常每个智能体都需要遍历邻域中的所有智能体，复杂度为</a:t>
            </a:r>
            <a:r>
              <a:rPr lang="en-US" altLang="zh-CN" b="1">
                <a:solidFill>
                  <a:srgbClr val="820704"/>
                </a:solidFill>
                <a:latin typeface="微软雅黑" charset="0"/>
                <a:ea typeface="微软雅黑" charset="0"/>
              </a:rPr>
              <a:t>O(N</a:t>
            </a:r>
            <a:r>
              <a:rPr lang="en-US" altLang="zh-CN" b="1" baseline="30000">
                <a:solidFill>
                  <a:srgbClr val="820704"/>
                </a:solidFill>
                <a:latin typeface="微软雅黑" charset="0"/>
                <a:ea typeface="微软雅黑" charset="0"/>
              </a:rPr>
              <a:t>2</a:t>
            </a:r>
            <a:r>
              <a:rPr lang="en-US" altLang="zh-CN" b="1">
                <a:solidFill>
                  <a:srgbClr val="820704"/>
                </a:solidFill>
                <a:latin typeface="微软雅黑" charset="0"/>
                <a:ea typeface="微软雅黑" charset="0"/>
              </a:rPr>
              <a:t>)</a:t>
            </a:r>
            <a:r>
              <a:rPr lang="zh-CN" altLang="en-US">
                <a:latin typeface="微软雅黑" charset="0"/>
                <a:ea typeface="微软雅黑" charset="0"/>
              </a:rPr>
              <a:t>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网格空间分隔：</a:t>
            </a:r>
            <a:r>
              <a:rPr lang="zh-CN" altLang="en-US">
                <a:latin typeface="微软雅黑" charset="0"/>
                <a:ea typeface="微软雅黑" charset="0"/>
              </a:rPr>
              <a:t>将空间分割为若干网格，每个网格维护一个</a:t>
            </a:r>
            <a:r>
              <a:rPr lang="en-US" altLang="zh-CN">
                <a:latin typeface="微软雅黑" charset="0"/>
                <a:ea typeface="微软雅黑" charset="0"/>
              </a:rPr>
              <a:t>List</a:t>
            </a:r>
            <a:r>
              <a:rPr lang="zh-CN" altLang="en-US">
                <a:latin typeface="微软雅黑" charset="0"/>
                <a:ea typeface="微软雅黑" charset="0"/>
              </a:rPr>
              <a:t>，储存其中的智能体。每帧开始时根据位置更新所有网格的数据。在具体行为的计算时，每个智能体能根据自己的位置确定处于哪个网格，该网格（或包含相邻网格）下的所有智能体就是自己邻域中的智能体。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复杂度：</a:t>
            </a:r>
            <a:r>
              <a:rPr lang="en-US" altLang="zh-CN" b="1">
                <a:solidFill>
                  <a:srgbClr val="820704"/>
                </a:solidFill>
                <a:latin typeface="微软雅黑" charset="0"/>
                <a:ea typeface="微软雅黑" charset="0"/>
              </a:rPr>
              <a:t>O(N)</a:t>
            </a:r>
            <a:endParaRPr lang="en-US" altLang="zh-CN" b="1">
              <a:solidFill>
                <a:srgbClr val="820704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参考资料</a:t>
            </a:r>
            <a:endParaRPr lang="zh-CN" altLang="en-US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864171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</a:rPr>
              <a:t>《游戏人工智能编程案例精粹》第三章：如何创建自治的可移动游戏智能体</a:t>
            </a:r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</a:rPr>
              <a:t>《代码本色 用编程模拟自然系统》第六章：自治智能体</a:t>
            </a:r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微软雅黑" charset="0"/>
                <a:ea typeface="微软雅黑" charset="0"/>
              </a:rPr>
              <a:t>Demo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</a:rPr>
              <a:t>地址：</a:t>
            </a:r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  <a:hlinkClick r:id="rId1" action="ppaction://hlinkfile"/>
              </a:rPr>
              <a:t>https://github.com/Luciano-0/AIMovement</a:t>
            </a:r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ezgif-7-97cf6dcdebb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7285" y="2075815"/>
            <a:ext cx="7378065" cy="18440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78505" y="2482215"/>
            <a:ext cx="563562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7200" b="1">
                <a:solidFill>
                  <a:srgbClr val="38416C"/>
                </a:solidFill>
                <a:ea typeface="微软雅黑" charset="0"/>
                <a:cs typeface="+mn-lt"/>
              </a:rPr>
              <a:t>THANK </a:t>
            </a:r>
            <a:r>
              <a:rPr lang="en-US" altLang="zh-CN" sz="7200" b="1">
                <a:solidFill>
                  <a:srgbClr val="820704"/>
                </a:solidFill>
                <a:ea typeface="微软雅黑" charset="0"/>
                <a:cs typeface="+mn-lt"/>
              </a:rPr>
              <a:t>YOU</a:t>
            </a:r>
            <a:endParaRPr lang="en-US" altLang="zh-CN" sz="7200" b="1">
              <a:solidFill>
                <a:srgbClr val="820704"/>
              </a:solidFill>
              <a:ea typeface="微软雅黑" charset="0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基本定义</a:t>
            </a:r>
            <a:endParaRPr lang="zh-CN" altLang="en-US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8667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>
                <a:latin typeface="微软雅黑" charset="0"/>
                <a:ea typeface="微软雅黑" charset="0"/>
              </a:rPr>
              <a:t>游戏中的人工智能指拥有决策能力的智能体，会对环境的改变作出相应的决策。其中，移动是智能体最基本也是最通用的行为。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6895" y="2470785"/>
            <a:ext cx="88150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游戏智能体的移动可以分为三个环节：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  <a:cs typeface="微软雅黑" charset="0"/>
              </a:rPr>
              <a:t>行为选择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：该部分负责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  <a:cs typeface="微软雅黑" charset="0"/>
              </a:rPr>
              <a:t>选定目标、制定计划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。它来告诉我们“到这来”和“做好A、B，然后做C”。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  <a:cs typeface="微软雅黑" charset="0"/>
              </a:rPr>
              <a:t>操控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：该环节负责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  <a:cs typeface="微软雅黑" charset="0"/>
              </a:rPr>
              <a:t>计算运动数据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，根据选择的行为计算得到一个操控力或速度，它决定智能体往哪儿移动。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  <a:cs typeface="微软雅黑" charset="0"/>
              </a:rPr>
              <a:t>移动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：主要表现智能体运动的机械因素，即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  <a:cs typeface="微软雅黑" charset="0"/>
              </a:rPr>
              <a:t>控制智能体的移动方式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。比如，人和汽车有不同的移动方式，虽然他们具有同样的意向，受到相同的操控力，但是最终的移动表现是完全不同的。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运动模型</a:t>
            </a:r>
            <a:endParaRPr lang="zh-CN" altLang="en-US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42163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>
                <a:latin typeface="微软雅黑" charset="0"/>
                <a:ea typeface="微软雅黑" charset="0"/>
              </a:rPr>
              <a:t>在开始之前首先建立一个最基本的移动智能体的模型，即确定下移动的环节。通常一个移动的智能体具有以下属性：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位置</a:t>
            </a:r>
            <a:r>
              <a:rPr lang="zh-CN" altLang="en-US">
                <a:latin typeface="微软雅黑" charset="0"/>
                <a:ea typeface="微软雅黑" charset="0"/>
              </a:rPr>
              <a:t>：position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方向</a:t>
            </a:r>
            <a:r>
              <a:rPr lang="zh-CN" altLang="en-US">
                <a:latin typeface="微软雅黑" charset="0"/>
                <a:ea typeface="微软雅黑" charset="0"/>
              </a:rPr>
              <a:t>：rotation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质量</a:t>
            </a:r>
            <a:r>
              <a:rPr lang="zh-CN" altLang="en-US">
                <a:latin typeface="微软雅黑" charset="0"/>
                <a:ea typeface="微软雅黑" charset="0"/>
              </a:rPr>
              <a:t>：mass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速度</a:t>
            </a:r>
            <a:r>
              <a:rPr lang="zh-CN" altLang="en-US">
                <a:latin typeface="微软雅黑" charset="0"/>
                <a:ea typeface="微软雅黑" charset="0"/>
              </a:rPr>
              <a:t>：velocity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操控力</a:t>
            </a:r>
            <a:r>
              <a:rPr lang="zh-CN" altLang="en-US">
                <a:latin typeface="微软雅黑" charset="0"/>
                <a:ea typeface="微软雅黑" charset="0"/>
              </a:rPr>
              <a:t>：force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最大速度</a:t>
            </a:r>
            <a:r>
              <a:rPr lang="zh-CN" altLang="en-US">
                <a:latin typeface="微软雅黑" charset="0"/>
                <a:ea typeface="微软雅黑" charset="0"/>
              </a:rPr>
              <a:t>：maxSpeed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最大操控力</a:t>
            </a:r>
            <a:r>
              <a:rPr lang="zh-CN" altLang="en-US">
                <a:latin typeface="微软雅黑" charset="0"/>
                <a:ea typeface="微软雅黑" charset="0"/>
              </a:rPr>
              <a:t>：maxForce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最大转动速率</a:t>
            </a:r>
            <a:r>
              <a:rPr lang="zh-CN" altLang="en-US">
                <a:latin typeface="微软雅黑" charset="0"/>
                <a:ea typeface="微软雅黑" charset="0"/>
              </a:rPr>
              <a:t>：maxTurnRate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2" name="图片 1" descr="carb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8225" y="1185545"/>
            <a:ext cx="5615305" cy="4878705"/>
          </a:xfrm>
          <a:prstGeom prst="rect">
            <a:avLst/>
          </a:prstGeom>
          <a:effectLst>
            <a:outerShdw blurRad="558800" sx="102000" sy="102000" algn="ctr" rotWithShape="0">
              <a:prstClr val="black">
                <a:alpha val="66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移动行为</a:t>
            </a:r>
            <a:endParaRPr lang="zh-CN" altLang="en-US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59474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移动行为大致可以分为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个体移动行为</a:t>
            </a:r>
            <a:r>
              <a:rPr lang="zh-CN" altLang="en-US">
                <a:latin typeface="微软雅黑" charset="0"/>
                <a:ea typeface="微软雅黑" charset="0"/>
              </a:rPr>
              <a:t>和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群体移动行为</a:t>
            </a:r>
            <a:r>
              <a:rPr lang="zh-CN" altLang="en-US">
                <a:latin typeface="微软雅黑" charset="0"/>
                <a:ea typeface="微软雅黑" charset="0"/>
              </a:rPr>
              <a:t>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6895" y="1949450"/>
            <a:ext cx="2246630" cy="2630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solidFill>
                  <a:srgbClr val="38416C"/>
                </a:solidFill>
                <a:latin typeface="微软雅黑" charset="0"/>
                <a:ea typeface="微软雅黑" charset="0"/>
                <a:sym typeface="+mn-ea"/>
              </a:rPr>
              <a:t>个体移动行为</a:t>
            </a:r>
            <a:endParaRPr lang="zh-CN" altLang="en-US" sz="2000" b="1">
              <a:solidFill>
                <a:srgbClr val="38416C"/>
              </a:solidFill>
              <a:latin typeface="微软雅黑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Seek（靠近）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Flee（远离）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Arrive（抵达）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Wander（徘徊）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…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84270" y="1949450"/>
            <a:ext cx="2707005" cy="2630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>
                <a:solidFill>
                  <a:srgbClr val="38416C"/>
                </a:solidFill>
                <a:latin typeface="微软雅黑" charset="0"/>
                <a:ea typeface="微软雅黑" charset="0"/>
                <a:sym typeface="+mn-ea"/>
              </a:rPr>
              <a:t>群体移动行为</a:t>
            </a:r>
            <a:endParaRPr lang="zh-CN" altLang="en-US" sz="2000" b="1">
              <a:solidFill>
                <a:srgbClr val="38416C"/>
              </a:solidFill>
              <a:latin typeface="微软雅黑" charset="0"/>
              <a:ea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Separation（分离）  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Alignment（队列） 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Cohesion（聚集）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Flocking（群集） 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…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6895" y="5102225"/>
            <a:ext cx="4568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操控力 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= </a:t>
            </a:r>
            <a:r>
              <a:rPr lang="zh-CN" altLang="en-US" sz="2400" b="1">
                <a:solidFill>
                  <a:srgbClr val="820704"/>
                </a:solidFill>
                <a:latin typeface="微软雅黑" charset="0"/>
                <a:ea typeface="微软雅黑" charset="0"/>
                <a:cs typeface="微软雅黑" charset="0"/>
              </a:rPr>
              <a:t>预期速度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- </a:t>
            </a:r>
            <a:r>
              <a:rPr lang="zh-CN" altLang="en-US" sz="2400" b="1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当前速度</a:t>
            </a:r>
            <a:endParaRPr lang="zh-CN" altLang="en-US" sz="2400" b="1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 descr="ezgif-7-db1cb3b24ce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5415" y="527050"/>
            <a:ext cx="4149725" cy="25520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895" y="406400"/>
            <a:ext cx="18516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靠近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-Seek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74828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预期速度：</a:t>
            </a:r>
            <a:r>
              <a:rPr lang="zh-CN" altLang="en-US">
                <a:latin typeface="微软雅黑" charset="0"/>
                <a:ea typeface="微软雅黑" charset="0"/>
              </a:rPr>
              <a:t>这个速度为智能体在理想状态下到达目标位置所需的速度，方向为智能体到目标位置的向量，大小为最大速度。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所需操控力：</a:t>
            </a:r>
            <a:r>
              <a:rPr lang="zh-CN" altLang="en-US">
                <a:latin typeface="微软雅黑" charset="0"/>
                <a:ea typeface="微软雅黑" charset="0"/>
              </a:rPr>
              <a:t>方向为 (预期速度-当前速度)，大小为最大操控力大小。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547735" y="3242310"/>
            <a:ext cx="2987675" cy="2653066"/>
            <a:chOff x="3022" y="5687"/>
            <a:chExt cx="4429" cy="3951"/>
          </a:xfrm>
        </p:grpSpPr>
        <p:sp>
          <p:nvSpPr>
            <p:cNvPr id="2" name="等腰三角形 1"/>
            <p:cNvSpPr/>
            <p:nvPr/>
          </p:nvSpPr>
          <p:spPr>
            <a:xfrm rot="20940000">
              <a:off x="4004" y="9167"/>
              <a:ext cx="357" cy="47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五角星 7"/>
            <p:cNvSpPr/>
            <p:nvPr/>
          </p:nvSpPr>
          <p:spPr>
            <a:xfrm>
              <a:off x="5483" y="5687"/>
              <a:ext cx="471" cy="4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>
              <a:stCxn id="2" idx="0"/>
            </p:cNvCxnSpPr>
            <p:nvPr/>
          </p:nvCxnSpPr>
          <p:spPr>
            <a:xfrm flipH="1" flipV="1">
              <a:off x="3858" y="7819"/>
              <a:ext cx="280" cy="135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2" idx="5"/>
              <a:endCxn id="8" idx="2"/>
            </p:cNvCxnSpPr>
            <p:nvPr/>
          </p:nvCxnSpPr>
          <p:spPr>
            <a:xfrm flipV="1">
              <a:off x="4270" y="6158"/>
              <a:ext cx="1303" cy="3228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2" idx="5"/>
            </p:cNvCxnSpPr>
            <p:nvPr/>
          </p:nvCxnSpPr>
          <p:spPr>
            <a:xfrm flipV="1">
              <a:off x="4270" y="7656"/>
              <a:ext cx="692" cy="173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3022" y="7222"/>
              <a:ext cx="1248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latin typeface="微软雅黑" charset="0"/>
                  <a:ea typeface="微软雅黑" charset="0"/>
                </a:rPr>
                <a:t>当前速度</a:t>
              </a:r>
              <a:endParaRPr lang="zh-CN" altLang="en-US" sz="1200">
                <a:latin typeface="微软雅黑" charset="0"/>
                <a:ea typeface="微软雅黑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04" y="7385"/>
              <a:ext cx="1248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latin typeface="微软雅黑" charset="0"/>
                  <a:ea typeface="微软雅黑" charset="0"/>
                </a:rPr>
                <a:t>预期速度</a:t>
              </a:r>
              <a:endParaRPr lang="zh-CN" altLang="en-US" sz="1200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V="1">
              <a:off x="3858" y="7689"/>
              <a:ext cx="1088" cy="162"/>
            </a:xfrm>
            <a:prstGeom prst="straightConnector1">
              <a:avLst/>
            </a:prstGeom>
            <a:ln w="19050" cmpd="sng">
              <a:solidFill>
                <a:srgbClr val="5B9BD5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V="1">
              <a:off x="4270" y="9322"/>
              <a:ext cx="1088" cy="162"/>
            </a:xfrm>
            <a:prstGeom prst="straightConnector1">
              <a:avLst/>
            </a:prstGeom>
            <a:ln w="19050" cmpd="sng">
              <a:solidFill>
                <a:srgbClr val="5B9BD5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5483" y="9046"/>
              <a:ext cx="1968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>
                  <a:latin typeface="微软雅黑" charset="0"/>
                  <a:ea typeface="微软雅黑" charset="0"/>
                </a:rPr>
                <a:t>所需操控力方向</a:t>
              </a:r>
              <a:endParaRPr lang="zh-CN" altLang="en-US" sz="1200"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9" name="图片 18" descr="carbon-7"/>
          <p:cNvPicPr>
            <a:picLocks noChangeAspect="1"/>
          </p:cNvPicPr>
          <p:nvPr/>
        </p:nvPicPr>
        <p:blipFill>
          <a:blip r:embed="rId2"/>
          <a:srcRect l="5089" t="10636" r="4584" b="10166"/>
          <a:stretch>
            <a:fillRect/>
          </a:stretch>
        </p:blipFill>
        <p:spPr>
          <a:xfrm>
            <a:off x="556895" y="3242310"/>
            <a:ext cx="7208520" cy="2716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1734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远离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-Flee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7208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预期速度：</a:t>
            </a:r>
            <a:r>
              <a:rPr lang="zh-CN" altLang="en-US">
                <a:latin typeface="微软雅黑" charset="0"/>
                <a:ea typeface="微软雅黑" charset="0"/>
              </a:rPr>
              <a:t>与Seek正好相反。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可以加入条件，如当目标进入到一定范围内才产生远离的操控力。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5" name="图片 4" descr="carbon-8"/>
          <p:cNvPicPr>
            <a:picLocks noChangeAspect="1"/>
          </p:cNvPicPr>
          <p:nvPr/>
        </p:nvPicPr>
        <p:blipFill>
          <a:blip r:embed="rId1"/>
          <a:srcRect l="3807" t="6641" r="4028" b="6348"/>
          <a:stretch>
            <a:fillRect/>
          </a:stretch>
        </p:blipFill>
        <p:spPr>
          <a:xfrm>
            <a:off x="556895" y="2210435"/>
            <a:ext cx="6937375" cy="4384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zgif-7-97cf6dcdebb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0" y="0"/>
            <a:ext cx="7378065" cy="1844040"/>
          </a:xfrm>
          <a:prstGeom prst="rect">
            <a:avLst/>
          </a:prstGeom>
        </p:spPr>
      </p:pic>
      <p:pic>
        <p:nvPicPr>
          <p:cNvPr id="6" name="图片 5" descr="carbon-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024505"/>
            <a:ext cx="7894320" cy="3833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6895" y="406400"/>
            <a:ext cx="2013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到达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-Arrive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185545"/>
            <a:ext cx="879665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与Seek不同，Arrive可以实现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减速并停在目标位置</a:t>
            </a:r>
            <a:r>
              <a:rPr lang="zh-CN" altLang="en-US">
                <a:latin typeface="微软雅黑" charset="0"/>
                <a:ea typeface="微软雅黑" charset="0"/>
              </a:rPr>
              <a:t>。当与目标距离大于阈值时算法与Seek相同，当距离小于阈值时需要进行减速。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进入阈值时的预期速度：</a:t>
            </a:r>
            <a:r>
              <a:rPr lang="zh-CN" altLang="en-US">
                <a:latin typeface="微软雅黑" charset="0"/>
                <a:ea typeface="微软雅黑" charset="0"/>
              </a:rPr>
              <a:t>方向为智能体到目标位置的向量，大小与距离的1/2次幂成正比。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rgbClr val="38416C"/>
                </a:solidFill>
                <a:latin typeface="微软雅黑" charset="0"/>
                <a:ea typeface="微软雅黑" charset="0"/>
              </a:rPr>
              <a:t>所需操控力：</a:t>
            </a:r>
            <a:r>
              <a:rPr lang="zh-CN" altLang="en-US">
                <a:latin typeface="微软雅黑" charset="0"/>
                <a:ea typeface="微软雅黑" charset="0"/>
              </a:rPr>
              <a:t>方向为 (预期速度-当前速度)，大小为最大操控力大小。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6895" y="406400"/>
            <a:ext cx="2177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追逐</a:t>
            </a:r>
            <a:r>
              <a:rPr lang="en-US" altLang="zh-CN" sz="2800" b="1">
                <a:solidFill>
                  <a:srgbClr val="38416C"/>
                </a:solidFill>
                <a:latin typeface="黑体" charset="0"/>
                <a:ea typeface="黑体" charset="0"/>
                <a:sym typeface="+mn-ea"/>
              </a:rPr>
              <a:t>-Pursuit</a:t>
            </a:r>
            <a:endParaRPr lang="en-US" altLang="zh-CN" sz="2800" b="1">
              <a:solidFill>
                <a:srgbClr val="38416C"/>
              </a:solidFill>
              <a:latin typeface="黑体" charset="0"/>
              <a:ea typeface="黑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6895" y="1410970"/>
            <a:ext cx="574548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在追逐目标时，我们通常不会直接向目标的当前位置跑，而是会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预测目标未来的位置</a:t>
            </a:r>
            <a:r>
              <a:rPr lang="zh-CN" altLang="en-US">
                <a:latin typeface="微软雅黑" charset="0"/>
                <a:ea typeface="微软雅黑" charset="0"/>
              </a:rPr>
              <a:t>，向预测的位置跑，期间不断通过调整来缩短差距。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我们主要要计算的就是追上的位置距离当前目标的位置有多远，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这个距离与当前自己与目标的距离成正比，与目标速度成正比，与自己速度成反比。</a:t>
            </a:r>
            <a:endParaRPr lang="zh-CN" altLang="en-US" b="1">
              <a:solidFill>
                <a:srgbClr val="820704"/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latin typeface="微软雅黑" charset="0"/>
                <a:ea typeface="微软雅黑" charset="0"/>
              </a:rPr>
              <a:t>此外，需要考虑一种特殊情况，</a:t>
            </a:r>
            <a:r>
              <a:rPr lang="zh-CN" altLang="en-US" b="1">
                <a:solidFill>
                  <a:srgbClr val="820704"/>
                </a:solidFill>
                <a:latin typeface="微软雅黑" charset="0"/>
                <a:ea typeface="微软雅黑" charset="0"/>
              </a:rPr>
              <a:t>当目标朝向自己跑时，这时候不需要预测位置</a:t>
            </a:r>
            <a:r>
              <a:rPr lang="zh-CN" altLang="en-US">
                <a:latin typeface="微软雅黑" charset="0"/>
                <a:ea typeface="微软雅黑" charset="0"/>
              </a:rPr>
              <a:t>，直接朝向目标当前位置跑就能追上了。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903439" y="588645"/>
            <a:ext cx="2391816" cy="3046132"/>
            <a:chOff x="11790" y="2728"/>
            <a:chExt cx="3767" cy="4797"/>
          </a:xfrm>
        </p:grpSpPr>
        <p:sp>
          <p:nvSpPr>
            <p:cNvPr id="9" name="等腰三角形 8"/>
            <p:cNvSpPr/>
            <p:nvPr/>
          </p:nvSpPr>
          <p:spPr>
            <a:xfrm rot="19740000">
              <a:off x="14445" y="7027"/>
              <a:ext cx="379" cy="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6200000">
              <a:off x="14445" y="3249"/>
              <a:ext cx="379" cy="498"/>
            </a:xfrm>
            <a:prstGeom prst="triangle">
              <a:avLst/>
            </a:prstGeom>
            <a:solidFill>
              <a:srgbClr val="820704"/>
            </a:solidFill>
            <a:ln>
              <a:solidFill>
                <a:srgbClr val="7408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14859" y="3832"/>
              <a:ext cx="0" cy="3342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5097" y="5110"/>
              <a:ext cx="460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charset="0"/>
                  <a:ea typeface="微软雅黑" charset="0"/>
                </a:rPr>
                <a:t>d</a:t>
              </a:r>
              <a:endParaRPr lang="en-US" altLang="zh-CN" sz="1400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13" name="直接箭头连接符 12"/>
            <p:cNvCxnSpPr>
              <a:stCxn id="10" idx="0"/>
            </p:cNvCxnSpPr>
            <p:nvPr/>
          </p:nvCxnSpPr>
          <p:spPr>
            <a:xfrm flipH="1">
              <a:off x="13202" y="3498"/>
              <a:ext cx="118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3202" y="2728"/>
              <a:ext cx="49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charset="0"/>
                  <a:ea typeface="微软雅黑" charset="0"/>
                </a:rPr>
                <a:t>v</a:t>
              </a:r>
              <a:r>
                <a:rPr lang="en-US" altLang="zh-CN" sz="1400" baseline="-25000">
                  <a:latin typeface="微软雅黑" charset="0"/>
                  <a:ea typeface="微软雅黑" charset="0"/>
                </a:rPr>
                <a:t>t</a:t>
              </a:r>
              <a:endParaRPr lang="en-US" altLang="zh-CN" sz="1400" baseline="-25000">
                <a:latin typeface="微软雅黑" charset="0"/>
                <a:ea typeface="微软雅黑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726" y="5334"/>
              <a:ext cx="53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charset="0"/>
                  <a:ea typeface="微软雅黑" charset="0"/>
                </a:rPr>
                <a:t>v</a:t>
              </a:r>
              <a:r>
                <a:rPr lang="en-US" altLang="zh-CN" sz="1400" baseline="-25000">
                  <a:latin typeface="微软雅黑" charset="0"/>
                  <a:ea typeface="微软雅黑" charset="0"/>
                </a:rPr>
                <a:t>s</a:t>
              </a:r>
              <a:endParaRPr lang="en-US" altLang="zh-CN" sz="1400" baseline="-25000">
                <a:latin typeface="微软雅黑" charset="0"/>
                <a:ea typeface="微软雅黑" charset="0"/>
              </a:endParaRPr>
            </a:p>
          </p:txBody>
        </p:sp>
        <p:sp>
          <p:nvSpPr>
            <p:cNvPr id="16" name="五角星 15"/>
            <p:cNvSpPr/>
            <p:nvPr/>
          </p:nvSpPr>
          <p:spPr>
            <a:xfrm>
              <a:off x="11790" y="3249"/>
              <a:ext cx="500" cy="49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>
              <a:off x="12366" y="3688"/>
              <a:ext cx="2214" cy="0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 flipV="1">
              <a:off x="12080" y="3845"/>
              <a:ext cx="2317" cy="3340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9" idx="0"/>
            </p:cNvCxnSpPr>
            <p:nvPr/>
          </p:nvCxnSpPr>
          <p:spPr>
            <a:xfrm flipH="1" flipV="1">
              <a:off x="13726" y="5914"/>
              <a:ext cx="781" cy="114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13184" y="3688"/>
              <a:ext cx="71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charset="0"/>
                  <a:ea typeface="微软雅黑" charset="0"/>
                </a:rPr>
                <a:t>v</a:t>
              </a:r>
              <a:r>
                <a:rPr lang="en-US" altLang="zh-CN" sz="1400" baseline="-25000">
                  <a:latin typeface="微软雅黑" charset="0"/>
                  <a:ea typeface="微软雅黑" charset="0"/>
                </a:rPr>
                <a:t>t</a:t>
              </a:r>
              <a:r>
                <a:rPr lang="en-US" altLang="zh-CN" sz="1400">
                  <a:latin typeface="微软雅黑" charset="0"/>
                  <a:ea typeface="微软雅黑" charset="0"/>
                </a:rPr>
                <a:t>*t</a:t>
              </a:r>
              <a:endParaRPr lang="en-US" altLang="zh-CN" sz="1400"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53" y="5225"/>
              <a:ext cx="75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charset="0"/>
                  <a:ea typeface="微软雅黑" charset="0"/>
                </a:rPr>
                <a:t>v</a:t>
              </a:r>
              <a:r>
                <a:rPr lang="en-US" altLang="zh-CN" sz="1400" baseline="-25000">
                  <a:latin typeface="微软雅黑" charset="0"/>
                  <a:ea typeface="微软雅黑" charset="0"/>
                </a:rPr>
                <a:t>s</a:t>
              </a:r>
              <a:r>
                <a:rPr lang="en-US" altLang="zh-CN" sz="1400">
                  <a:latin typeface="微软雅黑" charset="0"/>
                  <a:ea typeface="微软雅黑" charset="0"/>
                </a:rPr>
                <a:t>*t</a:t>
              </a:r>
              <a:endParaRPr lang="en-US" altLang="zh-CN" sz="1400">
                <a:latin typeface="微软雅黑" charset="0"/>
                <a:ea typeface="微软雅黑" charset="0"/>
              </a:endParaRPr>
            </a:p>
          </p:txBody>
        </p:sp>
        <p:sp>
          <p:nvSpPr>
            <p:cNvPr id="22" name="弧形 21"/>
            <p:cNvSpPr/>
            <p:nvPr/>
          </p:nvSpPr>
          <p:spPr>
            <a:xfrm rot="10140000">
              <a:off x="14367" y="3358"/>
              <a:ext cx="642" cy="702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125" y="3878"/>
              <a:ext cx="49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ial" panose="020B0604020202090204" pitchFamily="34" charset="0"/>
                  <a:cs typeface="Arial" panose="020B0604020202090204" pitchFamily="34" charset="0"/>
                </a:rPr>
                <a:t>α</a:t>
              </a:r>
              <a:endParaRPr lang="en-US" altLang="zh-CN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6633210" y="4534535"/>
                <a:ext cx="5085080" cy="70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>
                              <a:latin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i="1">
                              <a:latin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</m:func>
                      <m:r>
                        <a:rPr lang="en-US" altLang="zh-CN" i="1">
                          <a:latin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  <a:cs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cs typeface="Cambria Math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charset="0"/>
                          <a:cs typeface="Cambria Math" charset="0"/>
                        </a:rPr>
                        <m:t>    </m:t>
                      </m:r>
                    </m:oMath>
                  </m:oMathPara>
                </a14:m>
                <a:endParaRPr lang="en-US" altLang="zh-CN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210" y="4534535"/>
                <a:ext cx="5085080" cy="7073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3224</Words>
  <Application>WPS 演示</Application>
  <PresentationFormat>宽屏</PresentationFormat>
  <Paragraphs>260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方正书宋_GBK</vt:lpstr>
      <vt:lpstr>Wingdings</vt:lpstr>
      <vt:lpstr>黑体</vt:lpstr>
      <vt:lpstr>汉仪中黑KW</vt:lpstr>
      <vt:lpstr>微软雅黑</vt:lpstr>
      <vt:lpstr>汉仪旗黑</vt:lpstr>
      <vt:lpstr>Wingdings</vt:lpstr>
      <vt:lpstr>Cambria Math</vt:lpstr>
      <vt:lpstr>Calibri</vt:lpstr>
      <vt:lpstr>Helvetica Neue</vt:lpstr>
      <vt:lpstr>微软雅黑</vt:lpstr>
      <vt:lpstr>宋体</vt:lpstr>
      <vt:lpstr>Arial Unicode MS</vt:lpstr>
      <vt:lpstr>汉仪书宋二KW</vt:lpstr>
      <vt:lpstr>Calibri Light</vt:lpstr>
      <vt:lpstr>Kingsoft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luciano</dc:creator>
  <cp:lastModifiedBy>luciano</cp:lastModifiedBy>
  <cp:revision>23</cp:revision>
  <dcterms:created xsi:type="dcterms:W3CDTF">2021-10-14T15:59:18Z</dcterms:created>
  <dcterms:modified xsi:type="dcterms:W3CDTF">2021-10-14T15:59:18Z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2052-3.9.2.6301</vt:lpwstr>
  </property>
</Properties>
</file>